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66" r:id="rId13"/>
    <p:sldId id="275" r:id="rId14"/>
    <p:sldId id="268" r:id="rId15"/>
    <p:sldId id="269" r:id="rId16"/>
    <p:sldId id="277" r:id="rId17"/>
    <p:sldId id="271" r:id="rId18"/>
    <p:sldId id="270" r:id="rId19"/>
    <p:sldId id="273" r:id="rId20"/>
    <p:sldId id="272" r:id="rId21"/>
    <p:sldId id="274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7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7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0A905-5C10-4B41-B0C4-EE3C493BB752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747D3-1F53-5144-A8EA-9FFBB1BE4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35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747D3-1F53-5144-A8EA-9FFBB1BE4C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64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3C113-197C-FC4E-BCB5-A8BE66BBBC27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720D-EB05-3A48-803A-2E3624FD5FA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758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3C113-197C-FC4E-BCB5-A8BE66BBBC27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720D-EB05-3A48-803A-2E3624FD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4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3C113-197C-FC4E-BCB5-A8BE66BBBC27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720D-EB05-3A48-803A-2E3624FD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1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3C113-197C-FC4E-BCB5-A8BE66BBBC27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720D-EB05-3A48-803A-2E3624FD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28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3C113-197C-FC4E-BCB5-A8BE66BBBC27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720D-EB05-3A48-803A-2E3624FD5FA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83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3C113-197C-FC4E-BCB5-A8BE66BBBC27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720D-EB05-3A48-803A-2E3624FD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4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3C113-197C-FC4E-BCB5-A8BE66BBBC27}" type="datetimeFigureOut">
              <a:rPr lang="en-US" smtClean="0"/>
              <a:t>1/24/23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720D-EB05-3A48-803A-2E3624FD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6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3C113-197C-FC4E-BCB5-A8BE66BBBC27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720D-EB05-3A48-803A-2E3624FD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03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3C113-197C-FC4E-BCB5-A8BE66BBBC27}" type="datetimeFigureOut">
              <a:rPr lang="en-US" smtClean="0"/>
              <a:t>1/24/23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720D-EB05-3A48-803A-2E3624FD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2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653C113-197C-FC4E-BCB5-A8BE66BBBC27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FC720D-EB05-3A48-803A-2E3624FD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3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3C113-197C-FC4E-BCB5-A8BE66BBBC27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720D-EB05-3A48-803A-2E3624FD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78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5653C113-197C-FC4E-BCB5-A8BE66BBBC27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6EFC720D-EB05-3A48-803A-2E3624FD5FA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59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3euNFd7-TCg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AKOxbCx1LN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758952"/>
            <a:ext cx="8747760" cy="3566160"/>
          </a:xfrm>
        </p:spPr>
        <p:txBody>
          <a:bodyPr/>
          <a:lstStyle/>
          <a:p>
            <a:r>
              <a:rPr lang="en-US" sz="8000" dirty="0">
                <a:latin typeface="Avenir Book" panose="02000503020000020003" pitchFamily="2" charset="0"/>
              </a:rPr>
              <a:t>FILM STUDIES</a:t>
            </a:r>
            <a:br>
              <a:rPr lang="en-US" sz="4000" dirty="0">
                <a:latin typeface="Avenir Book" panose="02000503020000020003" pitchFamily="2" charset="0"/>
              </a:rPr>
            </a:b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Analyzing the art of film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0C9E71E-8115-BB41-ACAE-32B6E7ED69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611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ilm Set Chain of Command">
            <a:extLst>
              <a:ext uri="{FF2B5EF4-FFF2-40B4-BE49-F238E27FC236}">
                <a16:creationId xmlns:a16="http://schemas.microsoft.com/office/drawing/2014/main" id="{D79C7607-32E1-828E-472E-BA1DA9BA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0"/>
            <a:ext cx="91011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732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07513D-1627-EBF4-974A-141D28D39AFA}"/>
              </a:ext>
            </a:extLst>
          </p:cNvPr>
          <p:cNvSpPr txBox="1"/>
          <p:nvPr/>
        </p:nvSpPr>
        <p:spPr>
          <a:xfrm>
            <a:off x="464949" y="263471"/>
            <a:ext cx="7749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4 ASPECTS of FILM 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FF940-CAC1-A308-EB8A-2B4D9135A234}"/>
              </a:ext>
            </a:extLst>
          </p:cNvPr>
          <p:cNvSpPr txBox="1"/>
          <p:nvPr/>
        </p:nvSpPr>
        <p:spPr>
          <a:xfrm>
            <a:off x="1416265" y="1177019"/>
            <a:ext cx="7160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Avenir Book" panose="02000503020000020003" pitchFamily="2" charset="0"/>
              </a:rPr>
              <a:t>Mise-</a:t>
            </a:r>
            <a:r>
              <a:rPr lang="en-US" sz="3200" i="1" dirty="0" err="1">
                <a:latin typeface="Avenir Book" panose="02000503020000020003" pitchFamily="2" charset="0"/>
              </a:rPr>
              <a:t>en</a:t>
            </a:r>
            <a:r>
              <a:rPr lang="en-US" sz="3200" i="1" dirty="0">
                <a:latin typeface="Avenir Book" panose="02000503020000020003" pitchFamily="2" charset="0"/>
              </a:rPr>
              <a:t>-scene</a:t>
            </a:r>
            <a:r>
              <a:rPr lang="en-US" sz="3200" dirty="0">
                <a:latin typeface="Avenir Book" panose="02000503020000020003" pitchFamily="2" charset="0"/>
              </a:rPr>
              <a:t>: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arrangement of all elements onscreen </a:t>
            </a:r>
            <a:endParaRPr lang="en-US" sz="3200" dirty="0">
              <a:latin typeface="Avenir Book" panose="02000503020000020003" pitchFamily="2" charset="0"/>
            </a:endParaRPr>
          </a:p>
        </p:txBody>
      </p:sp>
      <p:pic>
        <p:nvPicPr>
          <p:cNvPr id="5" name="Picture 12" descr="Film movie icon - Freecns Cumulus | Free icons">
            <a:extLst>
              <a:ext uri="{FF2B5EF4-FFF2-40B4-BE49-F238E27FC236}">
                <a16:creationId xmlns:a16="http://schemas.microsoft.com/office/drawing/2014/main" id="{34C0DCCC-1EC6-0F06-CC84-FF577BAC9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74" y="1332102"/>
            <a:ext cx="649379" cy="64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Film movie icon - Freecns Cumulus | Free icons">
            <a:extLst>
              <a:ext uri="{FF2B5EF4-FFF2-40B4-BE49-F238E27FC236}">
                <a16:creationId xmlns:a16="http://schemas.microsoft.com/office/drawing/2014/main" id="{C8BFE08F-2A71-A570-4F26-6C9F43A2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74" y="2569733"/>
            <a:ext cx="649379" cy="64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Film movie icon - Freecns Cumulus | Free icons">
            <a:extLst>
              <a:ext uri="{FF2B5EF4-FFF2-40B4-BE49-F238E27FC236}">
                <a16:creationId xmlns:a16="http://schemas.microsoft.com/office/drawing/2014/main" id="{0660DA21-E707-5A64-3497-52F6C3857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76" y="3874932"/>
            <a:ext cx="649379" cy="64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Film movie icon - Freecns Cumulus | Free icons">
            <a:extLst>
              <a:ext uri="{FF2B5EF4-FFF2-40B4-BE49-F238E27FC236}">
                <a16:creationId xmlns:a16="http://schemas.microsoft.com/office/drawing/2014/main" id="{6365A85A-D23D-9E81-737B-D7318DA36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75" y="5157195"/>
            <a:ext cx="649379" cy="64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BEE58D-972A-4953-1CE6-A52B280B596A}"/>
              </a:ext>
            </a:extLst>
          </p:cNvPr>
          <p:cNvSpPr txBox="1"/>
          <p:nvPr/>
        </p:nvSpPr>
        <p:spPr>
          <a:xfrm>
            <a:off x="1416265" y="2390264"/>
            <a:ext cx="67978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latin typeface="Avenir Book" panose="02000503020000020003" pitchFamily="2" charset="0"/>
              </a:rPr>
              <a:t>Cinematography</a:t>
            </a:r>
            <a:r>
              <a:rPr lang="en-US" sz="3200" dirty="0">
                <a:latin typeface="Avenir Book" panose="02000503020000020003" pitchFamily="2" charset="0"/>
              </a:rPr>
              <a:t>: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process of capturing moving images on film</a:t>
            </a:r>
            <a:endParaRPr lang="en-US" sz="2800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705EE1-E95A-55F4-EAA7-2F50EB27E81F}"/>
              </a:ext>
            </a:extLst>
          </p:cNvPr>
          <p:cNvSpPr txBox="1"/>
          <p:nvPr/>
        </p:nvSpPr>
        <p:spPr>
          <a:xfrm>
            <a:off x="1416265" y="3766013"/>
            <a:ext cx="67978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latin typeface="Avenir Book" panose="02000503020000020003" pitchFamily="2" charset="0"/>
              </a:rPr>
              <a:t>Editing</a:t>
            </a:r>
            <a:r>
              <a:rPr lang="en-US" sz="3200" dirty="0">
                <a:latin typeface="Avenir Book" panose="02000503020000020003" pitchFamily="2" charset="0"/>
              </a:rPr>
              <a:t>: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piecing together of individual shots</a:t>
            </a:r>
            <a:endParaRPr lang="en-US" sz="2800" dirty="0"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D2B42F-9BD9-D5D9-32EA-3D61ABA7BEAE}"/>
              </a:ext>
            </a:extLst>
          </p:cNvPr>
          <p:cNvSpPr txBox="1"/>
          <p:nvPr/>
        </p:nvSpPr>
        <p:spPr>
          <a:xfrm>
            <a:off x="1416265" y="5232614"/>
            <a:ext cx="66872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latin typeface="Avenir Book" panose="02000503020000020003" pitchFamily="2" charset="0"/>
              </a:rPr>
              <a:t>Sound</a:t>
            </a:r>
            <a:r>
              <a:rPr lang="en-US" sz="3200" dirty="0">
                <a:latin typeface="Avenir Book" panose="02000503020000020003" pitchFamily="2" charset="0"/>
              </a:rPr>
              <a:t>: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voices, effects, &amp; music</a:t>
            </a:r>
            <a:endParaRPr lang="en-US" sz="28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91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FFF9-3D1B-FE49-1CFB-A6884E7B2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20566"/>
            <a:ext cx="2400300" cy="106396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venir Book" panose="02000503020000020003" pitchFamily="2" charset="0"/>
                <a:hlinkClick r:id="rId2"/>
              </a:rPr>
              <a:t>Mise-</a:t>
            </a:r>
            <a:r>
              <a:rPr lang="en-US" sz="3600" dirty="0" err="1">
                <a:latin typeface="Avenir Book" panose="02000503020000020003" pitchFamily="2" charset="0"/>
                <a:hlinkClick r:id="rId2"/>
              </a:rPr>
              <a:t>en</a:t>
            </a:r>
            <a:r>
              <a:rPr lang="en-US" sz="3600" dirty="0">
                <a:latin typeface="Avenir Book" panose="02000503020000020003" pitchFamily="2" charset="0"/>
                <a:hlinkClick r:id="rId2"/>
              </a:rPr>
              <a:t>-</a:t>
            </a:r>
            <a:r>
              <a:rPr lang="en-US" sz="3600" dirty="0" err="1">
                <a:latin typeface="Avenir Book" panose="02000503020000020003" pitchFamily="2" charset="0"/>
                <a:hlinkClick r:id="rId2"/>
              </a:rPr>
              <a:t>scène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E1F1-5B65-47F0-C640-128D4DCB8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26890-E943-34C2-F672-2DAC29C16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900" y="1658319"/>
            <a:ext cx="2400300" cy="4879115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French: </a:t>
            </a:r>
            <a:r>
              <a:rPr lang="en-US" sz="2400" i="1" dirty="0">
                <a:latin typeface="Avenir Book" panose="02000503020000020003" pitchFamily="2" charset="0"/>
              </a:rPr>
              <a:t>that which has been put into the scene </a:t>
            </a:r>
            <a:r>
              <a:rPr lang="en-US" sz="2400" dirty="0">
                <a:latin typeface="Avenir Book" panose="02000503020000020003" pitchFamily="2" charset="0"/>
              </a:rPr>
              <a:t>or</a:t>
            </a:r>
            <a:r>
              <a:rPr lang="en-US" sz="2400" i="1" dirty="0">
                <a:latin typeface="Avenir Book" panose="02000503020000020003" pitchFamily="2" charset="0"/>
              </a:rPr>
              <a:t> put onstage</a:t>
            </a:r>
          </a:p>
          <a:p>
            <a:endParaRPr lang="en-US" sz="1200" i="1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all the elements placed in front of the camera to be photographed</a:t>
            </a:r>
          </a:p>
          <a:p>
            <a:endParaRPr lang="en-US" sz="12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Expressive totality of single film image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1EFE39F-3370-06D5-8C58-9DD15C8AD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552" y="0"/>
            <a:ext cx="60434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770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istance Learning Film: Rule of Thirds — Films Fatale">
            <a:extLst>
              <a:ext uri="{FF2B5EF4-FFF2-40B4-BE49-F238E27FC236}">
                <a16:creationId xmlns:a16="http://schemas.microsoft.com/office/drawing/2014/main" id="{3E70CCE6-AC49-30F5-BC89-5BA11A6C6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2447597"/>
            <a:ext cx="63500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246DD2-4CF3-158F-E512-BC45468F421A}"/>
              </a:ext>
            </a:extLst>
          </p:cNvPr>
          <p:cNvSpPr txBox="1"/>
          <p:nvPr/>
        </p:nvSpPr>
        <p:spPr>
          <a:xfrm>
            <a:off x="2380594" y="1146215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RULE OF THIRDS</a:t>
            </a:r>
          </a:p>
        </p:txBody>
      </p:sp>
    </p:spTree>
    <p:extLst>
      <p:ext uri="{BB962C8B-B14F-4D97-AF65-F5344CB8AC3E}">
        <p14:creationId xmlns:p14="http://schemas.microsoft.com/office/powerpoint/2010/main" val="68772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9C7304-9FDC-2428-4905-0F7E1A5D105F}"/>
              </a:ext>
            </a:extLst>
          </p:cNvPr>
          <p:cNvSpPr txBox="1"/>
          <p:nvPr/>
        </p:nvSpPr>
        <p:spPr>
          <a:xfrm>
            <a:off x="504498" y="599090"/>
            <a:ext cx="36050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SHOT: </a:t>
            </a:r>
          </a:p>
          <a:p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basic building block of filmmaking; a piece of film run through the camera, exposed, and developed;  one uninterrupted run of the camera, which can be short or long; a minimal unit of dramatic material</a:t>
            </a:r>
          </a:p>
        </p:txBody>
      </p:sp>
      <p:pic>
        <p:nvPicPr>
          <p:cNvPr id="1026" name="Picture 2" descr="SHOT TYPES | MART101L">
            <a:extLst>
              <a:ext uri="{FF2B5EF4-FFF2-40B4-BE49-F238E27FC236}">
                <a16:creationId xmlns:a16="http://schemas.microsoft.com/office/drawing/2014/main" id="{81643E12-A576-A1BA-495C-67C2ADA7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3" y="0"/>
            <a:ext cx="4833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07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505AD4-BCD5-A57F-76F2-41E9C28521F6}"/>
              </a:ext>
            </a:extLst>
          </p:cNvPr>
          <p:cNvSpPr txBox="1"/>
          <p:nvPr/>
        </p:nvSpPr>
        <p:spPr>
          <a:xfrm>
            <a:off x="215463" y="137085"/>
            <a:ext cx="871307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FRAME: </a:t>
            </a:r>
          </a:p>
          <a:p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Single image of film; </a:t>
            </a:r>
          </a:p>
          <a:p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also borders of the image </a:t>
            </a:r>
          </a:p>
          <a:p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on screen </a:t>
            </a:r>
          </a:p>
          <a:p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(like a picture frame)</a:t>
            </a:r>
          </a:p>
          <a:p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 </a:t>
            </a:r>
          </a:p>
          <a:p>
            <a:endParaRPr 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Avenir Book" panose="02000503020000020003" pitchFamily="2" charset="0"/>
            </a:endParaRPr>
          </a:p>
          <a:p>
            <a:endParaRPr 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Avenir Book" panose="02000503020000020003" pitchFamily="2" charset="0"/>
            </a:endParaRPr>
          </a:p>
          <a:p>
            <a:endParaRPr lang="en-US" sz="2800" dirty="0">
              <a:latin typeface="Avenir Book" panose="02000503020000020003" pitchFamily="2" charset="0"/>
            </a:endParaRPr>
          </a:p>
          <a:p>
            <a:endParaRPr lang="en-US" sz="2800" dirty="0">
              <a:latin typeface="Avenir Book" panose="02000503020000020003" pitchFamily="2" charset="0"/>
            </a:endParaRPr>
          </a:p>
          <a:p>
            <a:endParaRPr lang="en-US" sz="2800" dirty="0">
              <a:latin typeface="Avenir Book" panose="02000503020000020003" pitchFamily="2" charset="0"/>
            </a:endParaRPr>
          </a:p>
        </p:txBody>
      </p:sp>
      <p:pic>
        <p:nvPicPr>
          <p:cNvPr id="2052" name="Picture 4" descr="Photoshop Actions | 35mm Film Frame">
            <a:extLst>
              <a:ext uri="{FF2B5EF4-FFF2-40B4-BE49-F238E27FC236}">
                <a16:creationId xmlns:a16="http://schemas.microsoft.com/office/drawing/2014/main" id="{8A44DB9F-E02A-F03E-A4F6-42C1F54F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372" y="293668"/>
            <a:ext cx="2401613" cy="214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60 ANALOG FILM FRAME OVERLAYS">
            <a:extLst>
              <a:ext uri="{FF2B5EF4-FFF2-40B4-BE49-F238E27FC236}">
                <a16:creationId xmlns:a16="http://schemas.microsoft.com/office/drawing/2014/main" id="{8F86F2E1-27BB-2FD0-FD7A-1708B83A1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80" y="3637124"/>
            <a:ext cx="3388223" cy="226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8F5C1B-BB58-25FC-33B8-FDBD41979183}"/>
              </a:ext>
            </a:extLst>
          </p:cNvPr>
          <p:cNvSpPr txBox="1"/>
          <p:nvPr/>
        </p:nvSpPr>
        <p:spPr>
          <a:xfrm>
            <a:off x="3825766" y="3214026"/>
            <a:ext cx="531823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FRAMING ELEMENTS: </a:t>
            </a:r>
          </a:p>
          <a:p>
            <a:r>
              <a:rPr lang="en-US" sz="2800" b="1" i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Distance</a:t>
            </a:r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 of camera to subjects, scale of various objects in relation to each other, camera </a:t>
            </a:r>
            <a:r>
              <a:rPr lang="en-US" sz="2800" b="1" i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angle</a:t>
            </a:r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 and height, depth of </a:t>
            </a:r>
            <a:r>
              <a:rPr lang="en-US" sz="2800" b="1" i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composition</a:t>
            </a:r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 (layers), type of camera </a:t>
            </a:r>
            <a:r>
              <a:rPr lang="en-US" sz="2800" b="1" i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movement</a:t>
            </a:r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, mattes </a:t>
            </a:r>
          </a:p>
        </p:txBody>
      </p:sp>
    </p:spTree>
    <p:extLst>
      <p:ext uri="{BB962C8B-B14F-4D97-AF65-F5344CB8AC3E}">
        <p14:creationId xmlns:p14="http://schemas.microsoft.com/office/powerpoint/2010/main" val="3116548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n Aspect Ratio Guide for Every Filmmaker">
            <a:extLst>
              <a:ext uri="{FF2B5EF4-FFF2-40B4-BE49-F238E27FC236}">
                <a16:creationId xmlns:a16="http://schemas.microsoft.com/office/drawing/2014/main" id="{21B68C7D-0633-8E32-C859-7968757A2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572" y="0"/>
            <a:ext cx="3429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The Ultimate Aspect Ratio Guide [with FREE Aspect Ratio Calculator]">
            <a:extLst>
              <a:ext uri="{FF2B5EF4-FFF2-40B4-BE49-F238E27FC236}">
                <a16:creationId xmlns:a16="http://schemas.microsoft.com/office/drawing/2014/main" id="{9F24D9E8-D855-DA36-C317-ED639EE8A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" y="1345981"/>
            <a:ext cx="6284569" cy="36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371D95-307C-83D7-1E62-295C9C03EBFB}"/>
              </a:ext>
            </a:extLst>
          </p:cNvPr>
          <p:cNvSpPr txBox="1"/>
          <p:nvPr/>
        </p:nvSpPr>
        <p:spPr>
          <a:xfrm>
            <a:off x="869422" y="303659"/>
            <a:ext cx="46087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ASPECT RATIO</a:t>
            </a:r>
          </a:p>
        </p:txBody>
      </p:sp>
    </p:spTree>
    <p:extLst>
      <p:ext uri="{BB962C8B-B14F-4D97-AF65-F5344CB8AC3E}">
        <p14:creationId xmlns:p14="http://schemas.microsoft.com/office/powerpoint/2010/main" val="718090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D84BC0C-872A-DA64-6D8C-2F6BA258E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815"/>
            <a:ext cx="9144000" cy="691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274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C72E5467-F925-7C16-6D94-428ED2626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224001"/>
            <a:ext cx="811530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645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BC3133C-6348-A428-B143-4C0D7E215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45" y="0"/>
            <a:ext cx="7228709" cy="632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08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BFA97-A9C0-5298-206D-EC4269E547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00200" y="176237"/>
            <a:ext cx="7543800" cy="766762"/>
          </a:xfrm>
        </p:spPr>
        <p:txBody>
          <a:bodyPr>
            <a:normAutofit/>
          </a:bodyPr>
          <a:lstStyle/>
          <a:p>
            <a:r>
              <a:rPr lang="en-US" sz="4400" dirty="0"/>
              <a:t>A VARIED OBJECT OF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8DAD0-6399-E8CE-CF70-BEE8FE6AD24F}"/>
              </a:ext>
            </a:extLst>
          </p:cNvPr>
          <p:cNvSpPr txBox="1"/>
          <p:nvPr/>
        </p:nvSpPr>
        <p:spPr>
          <a:xfrm>
            <a:off x="2116701" y="1142295"/>
            <a:ext cx="6095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Science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: film technology, cognitive reception studies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71CC7-979E-A46A-ED4C-71E9EBE85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206254"/>
            <a:ext cx="974843" cy="949301"/>
          </a:xfrm>
          <a:prstGeom prst="rect">
            <a:avLst/>
          </a:prstGeom>
        </p:spPr>
      </p:pic>
      <p:pic>
        <p:nvPicPr>
          <p:cNvPr id="1036" name="Picture 12" descr="Film movie icon - Freecns Cumulus | Free icons">
            <a:extLst>
              <a:ext uri="{FF2B5EF4-FFF2-40B4-BE49-F238E27FC236}">
                <a16:creationId xmlns:a16="http://schemas.microsoft.com/office/drawing/2014/main" id="{E5B7149E-D439-5609-75AF-6C19FE2F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5052447"/>
            <a:ext cx="991160" cy="9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F93D1C-1B95-4DA8-07BE-FCBC7F1DE1B7}"/>
              </a:ext>
            </a:extLst>
          </p:cNvPr>
          <p:cNvSpPr txBox="1"/>
          <p:nvPr/>
        </p:nvSpPr>
        <p:spPr>
          <a:xfrm>
            <a:off x="2116701" y="5059233"/>
            <a:ext cx="66398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Aesthetics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: cinematic form, auteur style, genre studies</a:t>
            </a:r>
          </a:p>
        </p:txBody>
      </p:sp>
      <p:pic>
        <p:nvPicPr>
          <p:cNvPr id="1042" name="Picture 18" descr="Movie Theater icon PNG and SVG Vector Free Download">
            <a:extLst>
              <a:ext uri="{FF2B5EF4-FFF2-40B4-BE49-F238E27FC236}">
                <a16:creationId xmlns:a16="http://schemas.microsoft.com/office/drawing/2014/main" id="{C76E946E-775E-3CEB-EEF3-7F708C998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90" y="3878724"/>
            <a:ext cx="1024530" cy="82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4F2B85-974A-2410-8AE4-88673D331D53}"/>
              </a:ext>
            </a:extLst>
          </p:cNvPr>
          <p:cNvSpPr txBox="1"/>
          <p:nvPr/>
        </p:nvSpPr>
        <p:spPr>
          <a:xfrm>
            <a:off x="2116701" y="2436932"/>
            <a:ext cx="67483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Economics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: the movies, production process, industry studies  </a:t>
            </a:r>
          </a:p>
        </p:txBody>
      </p:sp>
      <p:pic>
        <p:nvPicPr>
          <p:cNvPr id="1046" name="Picture 22" descr="Camera Movie Video Record Film Svg Png Icon Free Download (#878) -  OnlineWebFonts.COM">
            <a:extLst>
              <a:ext uri="{FF2B5EF4-FFF2-40B4-BE49-F238E27FC236}">
                <a16:creationId xmlns:a16="http://schemas.microsoft.com/office/drawing/2014/main" id="{FB70DACD-5854-B89A-8316-99A7EDA1F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90" y="2436932"/>
            <a:ext cx="1144491" cy="114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81816C-BCA6-39C0-9732-02962A32B4F4}"/>
              </a:ext>
            </a:extLst>
          </p:cNvPr>
          <p:cNvSpPr txBox="1"/>
          <p:nvPr/>
        </p:nvSpPr>
        <p:spPr>
          <a:xfrm>
            <a:off x="2116701" y="3792881"/>
            <a:ext cx="65003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Politics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: historical artifact, ideological analysis</a:t>
            </a:r>
          </a:p>
        </p:txBody>
      </p:sp>
    </p:spTree>
    <p:extLst>
      <p:ext uri="{BB962C8B-B14F-4D97-AF65-F5344CB8AC3E}">
        <p14:creationId xmlns:p14="http://schemas.microsoft.com/office/powerpoint/2010/main" val="3933957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RTS AND CRAFTS BLOG: UNIT 8: THE ART OF FILMING &quot;CAMERA SHOTS AND ANGLES&quot;  and &quot;COMPOSITION&quot;">
            <a:extLst>
              <a:ext uri="{FF2B5EF4-FFF2-40B4-BE49-F238E27FC236}">
                <a16:creationId xmlns:a16="http://schemas.microsoft.com/office/drawing/2014/main" id="{F64C2132-E7C6-0231-6FF8-2F7F4AC5F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135" y="898197"/>
            <a:ext cx="40513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asic camera movements include point, line and circle. ">
            <a:extLst>
              <a:ext uri="{FF2B5EF4-FFF2-40B4-BE49-F238E27FC236}">
                <a16:creationId xmlns:a16="http://schemas.microsoft.com/office/drawing/2014/main" id="{A9045800-F413-C393-BBF7-0332D8B4B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65" y="525718"/>
            <a:ext cx="4460766" cy="378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01C00C-B3A7-EF7D-7574-5F70D49725F6}"/>
              </a:ext>
            </a:extLst>
          </p:cNvPr>
          <p:cNvSpPr txBox="1"/>
          <p:nvPr/>
        </p:nvSpPr>
        <p:spPr>
          <a:xfrm>
            <a:off x="651641" y="4887310"/>
            <a:ext cx="3773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  <a:hlinkClick r:id="rId4"/>
              </a:rPr>
              <a:t>Dolly versus Zoom</a:t>
            </a:r>
            <a:endParaRPr lang="en-US" sz="32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076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e 16 Types of Camera Shots &amp; Angles (Video Guide) | Boords">
            <a:extLst>
              <a:ext uri="{FF2B5EF4-FFF2-40B4-BE49-F238E27FC236}">
                <a16:creationId xmlns:a16="http://schemas.microsoft.com/office/drawing/2014/main" id="{A6B217B2-BCB2-0FF6-3C9F-3A7C107CA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48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amera Movements - Basic Video Camera Operations">
            <a:extLst>
              <a:ext uri="{FF2B5EF4-FFF2-40B4-BE49-F238E27FC236}">
                <a16:creationId xmlns:a16="http://schemas.microsoft.com/office/drawing/2014/main" id="{597A516A-29F4-A1E0-9076-E9CC07B28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716" y="3542658"/>
            <a:ext cx="4351283" cy="354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50+ Camera Angles, Shots, and Movements: A Complete Guide">
            <a:extLst>
              <a:ext uri="{FF2B5EF4-FFF2-40B4-BE49-F238E27FC236}">
                <a16:creationId xmlns:a16="http://schemas.microsoft.com/office/drawing/2014/main" id="{D1D3CFB3-6F2C-C6E2-A1F5-9C9958D25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443" y="0"/>
            <a:ext cx="3843830" cy="38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531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epth of field in photography explained: The ultimate DOF guide!">
            <a:extLst>
              <a:ext uri="{FF2B5EF4-FFF2-40B4-BE49-F238E27FC236}">
                <a16:creationId xmlns:a16="http://schemas.microsoft.com/office/drawing/2014/main" id="{B38DC4DC-F905-E853-5FF9-36FEE4257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1739"/>
            <a:ext cx="9144000" cy="759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165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35mm color movie film stock illustration. Illustration of film - 3996104">
            <a:extLst>
              <a:ext uri="{FF2B5EF4-FFF2-40B4-BE49-F238E27FC236}">
                <a16:creationId xmlns:a16="http://schemas.microsoft.com/office/drawing/2014/main" id="{D519B450-AB2D-B2F3-F52A-C93538241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698" y="0"/>
            <a:ext cx="4114800" cy="629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40D4A-17B6-E776-9041-0726519F6164}"/>
              </a:ext>
            </a:extLst>
          </p:cNvPr>
          <p:cNvSpPr txBox="1"/>
          <p:nvPr/>
        </p:nvSpPr>
        <p:spPr>
          <a:xfrm>
            <a:off x="433952" y="352224"/>
            <a:ext cx="461074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Book" panose="02000503020000020003" pitchFamily="2" charset="0"/>
              </a:rPr>
              <a:t>FILM: strips of perforated celluloid</a:t>
            </a:r>
          </a:p>
          <a:p>
            <a:endParaRPr lang="en-US" sz="2800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Acetate base (shiny side) with an emulsion, light sensitive layers of gelatin (silver halide)</a:t>
            </a:r>
          </a:p>
          <a:p>
            <a:endParaRPr lang="en-US" sz="2800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Sprockets and sprocket hole perforations</a:t>
            </a:r>
          </a:p>
          <a:p>
            <a:endParaRPr lang="en-US" sz="2800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Soundtrack (magnetic, optical)</a:t>
            </a:r>
          </a:p>
        </p:txBody>
      </p:sp>
    </p:spTree>
    <p:extLst>
      <p:ext uri="{BB962C8B-B14F-4D97-AF65-F5344CB8AC3E}">
        <p14:creationId xmlns:p14="http://schemas.microsoft.com/office/powerpoint/2010/main" val="2982709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ay be an image of text">
            <a:extLst>
              <a:ext uri="{FF2B5EF4-FFF2-40B4-BE49-F238E27FC236}">
                <a16:creationId xmlns:a16="http://schemas.microsoft.com/office/drawing/2014/main" id="{FD53C535-374D-D4C7-5D38-FD90353BD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6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8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4740F1-5B1B-9B1A-9B3F-EB41B9513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3185040" cy="3429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75BAAF-5C6D-C6EE-7B1C-D30900F05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690" y="3429000"/>
            <a:ext cx="6030310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CB7B4B-DC3B-88AC-04E1-62C2E3483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865" y="0"/>
            <a:ext cx="6323308" cy="34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33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w 24fps Became the Standard &amp; 8 Times You Should Not Use It">
            <a:extLst>
              <a:ext uri="{FF2B5EF4-FFF2-40B4-BE49-F238E27FC236}">
                <a16:creationId xmlns:a16="http://schemas.microsoft.com/office/drawing/2014/main" id="{A2068E50-68C5-2855-BC52-1AED19D2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19675"/>
            <a:ext cx="9144000" cy="563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7ADA4B-3635-5D17-0FF5-855314C0C574}"/>
              </a:ext>
            </a:extLst>
          </p:cNvPr>
          <p:cNvSpPr txBox="1"/>
          <p:nvPr/>
        </p:nvSpPr>
        <p:spPr>
          <a:xfrm>
            <a:off x="542439" y="134900"/>
            <a:ext cx="8059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Critical Flicker Fusion and Apparent Motion</a:t>
            </a:r>
          </a:p>
        </p:txBody>
      </p:sp>
    </p:spTree>
    <p:extLst>
      <p:ext uri="{BB962C8B-B14F-4D97-AF65-F5344CB8AC3E}">
        <p14:creationId xmlns:p14="http://schemas.microsoft.com/office/powerpoint/2010/main" val="146429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at is the role of frames in making a video slow? - Quora">
            <a:extLst>
              <a:ext uri="{FF2B5EF4-FFF2-40B4-BE49-F238E27FC236}">
                <a16:creationId xmlns:a16="http://schemas.microsoft.com/office/drawing/2014/main" id="{AE2C49B8-542E-2BA9-FCDE-B10BBF1C6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842" y="461073"/>
            <a:ext cx="6036158" cy="593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BC51FE-EAED-A547-EA21-3FAAA84316BC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342900" y="1050785"/>
            <a:ext cx="2400300" cy="4895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Standard: </a:t>
            </a:r>
          </a:p>
          <a:p>
            <a:r>
              <a:rPr lang="en-US" sz="2800" dirty="0">
                <a:latin typeface="Avenir Book" panose="02000503020000020003" pitchFamily="2" charset="0"/>
              </a:rPr>
              <a:t>24 still frames per second, which projector’s shutter speed breaks into 48 flashes to meet critical flicker fusion threshold (for humans)</a:t>
            </a:r>
          </a:p>
        </p:txBody>
      </p:sp>
    </p:spTree>
    <p:extLst>
      <p:ext uri="{BB962C8B-B14F-4D97-AF65-F5344CB8AC3E}">
        <p14:creationId xmlns:p14="http://schemas.microsoft.com/office/powerpoint/2010/main" val="4280606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C3F2A-AA94-7564-1726-7982746076B1}"/>
              </a:ext>
            </a:extLst>
          </p:cNvPr>
          <p:cNvSpPr txBox="1"/>
          <p:nvPr/>
        </p:nvSpPr>
        <p:spPr>
          <a:xfrm>
            <a:off x="464949" y="263471"/>
            <a:ext cx="7749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FILM 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F35BD-4EC3-82E3-7A06-F6928D567197}"/>
              </a:ext>
            </a:extLst>
          </p:cNvPr>
          <p:cNvSpPr txBox="1"/>
          <p:nvPr/>
        </p:nvSpPr>
        <p:spPr>
          <a:xfrm>
            <a:off x="1596325" y="1403135"/>
            <a:ext cx="8431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Production               Distribution               Exhibition </a:t>
            </a:r>
          </a:p>
        </p:txBody>
      </p:sp>
      <p:pic>
        <p:nvPicPr>
          <p:cNvPr id="4" name="Picture 12" descr="Film movie icon - Freecns Cumulus | Free icons">
            <a:extLst>
              <a:ext uri="{FF2B5EF4-FFF2-40B4-BE49-F238E27FC236}">
                <a16:creationId xmlns:a16="http://schemas.microsoft.com/office/drawing/2014/main" id="{B7C4CFD2-72CF-B5C5-29B1-7A11DAEEF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77" y="1263112"/>
            <a:ext cx="649379" cy="64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E003B3F1-2494-6738-C41B-ADC5FE8D813A}"/>
              </a:ext>
            </a:extLst>
          </p:cNvPr>
          <p:cNvSpPr/>
          <p:nvPr/>
        </p:nvSpPr>
        <p:spPr>
          <a:xfrm>
            <a:off x="3332137" y="140313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FEC3032-F476-0D92-04A0-DE9BDA8FD958}"/>
              </a:ext>
            </a:extLst>
          </p:cNvPr>
          <p:cNvSpPr/>
          <p:nvPr/>
        </p:nvSpPr>
        <p:spPr>
          <a:xfrm>
            <a:off x="6190566" y="140313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2" descr="Film movie icon - Freecns Cumulus | Free icons">
            <a:extLst>
              <a:ext uri="{FF2B5EF4-FFF2-40B4-BE49-F238E27FC236}">
                <a16:creationId xmlns:a16="http://schemas.microsoft.com/office/drawing/2014/main" id="{B3B4DD12-DCF3-A240-0D7E-F80532BB7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76" y="2353630"/>
            <a:ext cx="649379" cy="64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CF35A3-4090-CB49-37DB-97C74A3DF892}"/>
              </a:ext>
            </a:extLst>
          </p:cNvPr>
          <p:cNvSpPr txBox="1"/>
          <p:nvPr/>
        </p:nvSpPr>
        <p:spPr>
          <a:xfrm>
            <a:off x="1596325" y="2445352"/>
            <a:ext cx="8431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Pre-production          Production         Post-Production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6CF89DB-694B-CCD7-A64B-96A8054A5BAA}"/>
              </a:ext>
            </a:extLst>
          </p:cNvPr>
          <p:cNvSpPr/>
          <p:nvPr/>
        </p:nvSpPr>
        <p:spPr>
          <a:xfrm>
            <a:off x="3821341" y="2512233"/>
            <a:ext cx="649379" cy="320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28EDBCA-2D66-4283-4EB6-5C91AD0963EC}"/>
              </a:ext>
            </a:extLst>
          </p:cNvPr>
          <p:cNvSpPr/>
          <p:nvPr/>
        </p:nvSpPr>
        <p:spPr>
          <a:xfrm>
            <a:off x="6099593" y="2512233"/>
            <a:ext cx="649379" cy="320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2" descr="Film movie icon - Freecns Cumulus | Free icons">
            <a:extLst>
              <a:ext uri="{FF2B5EF4-FFF2-40B4-BE49-F238E27FC236}">
                <a16:creationId xmlns:a16="http://schemas.microsoft.com/office/drawing/2014/main" id="{87AEECB6-3EB8-FB18-41E5-CDBD144CE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76" y="3987326"/>
            <a:ext cx="649379" cy="64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4EF16-D456-EB0A-C052-DA4F67384514}"/>
              </a:ext>
            </a:extLst>
          </p:cNvPr>
          <p:cNvSpPr txBox="1"/>
          <p:nvPr/>
        </p:nvSpPr>
        <p:spPr>
          <a:xfrm>
            <a:off x="1704813" y="3165271"/>
            <a:ext cx="7997125" cy="311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2400" dirty="0">
                <a:latin typeface="Avenir Book" panose="02000503020000020003" pitchFamily="2" charset="0"/>
              </a:rPr>
              <a:t>Scriptwriting and funding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2400" dirty="0">
                <a:latin typeface="Avenir Book" panose="02000503020000020003" pitchFamily="2" charset="0"/>
              </a:rPr>
              <a:t>Preparation for filming (planning the physical production)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2400" dirty="0">
                <a:latin typeface="Avenir Book" panose="02000503020000020003" pitchFamily="2" charset="0"/>
              </a:rPr>
              <a:t>Shooting (create film’s images and sounds)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2400" dirty="0">
                <a:latin typeface="Avenir Book" panose="02000503020000020003" pitchFamily="2" charset="0"/>
              </a:rPr>
              <a:t>Assembly (images and sound combined through editing, special effects, music, titles, and extra dialogue added)</a:t>
            </a:r>
          </a:p>
        </p:txBody>
      </p:sp>
    </p:spTree>
    <p:extLst>
      <p:ext uri="{BB962C8B-B14F-4D97-AF65-F5344CB8AC3E}">
        <p14:creationId xmlns:p14="http://schemas.microsoft.com/office/powerpoint/2010/main" val="337720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hat Does a Producer Do? Roles &amp; Responsibilities • Filmmaking Lifestyle">
            <a:extLst>
              <a:ext uri="{FF2B5EF4-FFF2-40B4-BE49-F238E27FC236}">
                <a16:creationId xmlns:a16="http://schemas.microsoft.com/office/drawing/2014/main" id="{106FD730-6850-B709-4F9A-B7F411F4A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3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32872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0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A9A9A9"/>
      </a:accent1>
      <a:accent2>
        <a:srgbClr val="424242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54177AF1-7D12-3E47-B655-44B21F5D6058}" vid="{83234ED3-C665-544A-B0C2-961376296A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2843</TotalTime>
  <Words>341</Words>
  <Application>Microsoft Macintosh PowerPoint</Application>
  <PresentationFormat>On-screen Show (4:3)</PresentationFormat>
  <Paragraphs>51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Avenir Book</vt:lpstr>
      <vt:lpstr>Calibri</vt:lpstr>
      <vt:lpstr>Calibri Light</vt:lpstr>
      <vt:lpstr>Wingdings</vt:lpstr>
      <vt:lpstr>Theme1</vt:lpstr>
      <vt:lpstr>FILM STUDIES Analyzing the art of film</vt:lpstr>
      <vt:lpstr>A VARIED OBJECT OF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Mise-en-scène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deconstruction?</dc:title>
  <dc:creator>Kirk</dc:creator>
  <cp:lastModifiedBy>Kirk Boyle</cp:lastModifiedBy>
  <cp:revision>117</cp:revision>
  <dcterms:created xsi:type="dcterms:W3CDTF">2015-02-07T22:42:38Z</dcterms:created>
  <dcterms:modified xsi:type="dcterms:W3CDTF">2023-01-24T18:10:40Z</dcterms:modified>
</cp:coreProperties>
</file>